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4" r:id="rId2"/>
    <p:sldId id="314" r:id="rId3"/>
    <p:sldId id="356" r:id="rId4"/>
    <p:sldId id="347" r:id="rId5"/>
    <p:sldId id="353" r:id="rId6"/>
    <p:sldId id="361" r:id="rId7"/>
    <p:sldId id="320" r:id="rId8"/>
    <p:sldId id="370" r:id="rId9"/>
    <p:sldId id="351" r:id="rId10"/>
    <p:sldId id="358" r:id="rId11"/>
    <p:sldId id="362" r:id="rId12"/>
    <p:sldId id="374" r:id="rId13"/>
    <p:sldId id="375" r:id="rId14"/>
    <p:sldId id="355" r:id="rId15"/>
    <p:sldId id="360" r:id="rId16"/>
    <p:sldId id="350" r:id="rId17"/>
    <p:sldId id="313" r:id="rId18"/>
    <p:sldId id="354" r:id="rId19"/>
    <p:sldId id="364" r:id="rId20"/>
    <p:sldId id="365" r:id="rId21"/>
    <p:sldId id="366" r:id="rId22"/>
    <p:sldId id="367" r:id="rId23"/>
    <p:sldId id="368" r:id="rId24"/>
    <p:sldId id="373" r:id="rId25"/>
    <p:sldId id="369" r:id="rId26"/>
    <p:sldId id="371" r:id="rId27"/>
    <p:sldId id="363" r:id="rId28"/>
    <p:sldId id="372" r:id="rId29"/>
    <p:sldId id="295" r:id="rId30"/>
  </p:sldIdLst>
  <p:sldSz cx="9144000" cy="6858000" type="screen4x3"/>
  <p:notesSz cx="6788150" cy="99234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EDB"/>
    <a:srgbClr val="DF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2" autoAdjust="0"/>
    <p:restoredTop sz="82292" autoAdjust="0"/>
  </p:normalViewPr>
  <p:slideViewPr>
    <p:cSldViewPr snapToObjects="1" showGuides="1">
      <p:cViewPr>
        <p:scale>
          <a:sx n="103" d="100"/>
          <a:sy n="103" d="100"/>
        </p:scale>
        <p:origin x="-1808" y="-272"/>
      </p:cViewPr>
      <p:guideLst>
        <p:guide orient="horz" pos="300"/>
        <p:guide orient="horz" pos="2018"/>
        <p:guide orient="horz" pos="3968"/>
        <p:guide orient="horz" pos="1247"/>
        <p:guide pos="272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5" d="100"/>
          <a:sy n="95" d="100"/>
        </p:scale>
        <p:origin x="-3630" y="-102"/>
      </p:cViewPr>
      <p:guideLst>
        <p:guide orient="horz" pos="3126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3F776-9758-4BA1-ADE1-964A9A16300E}" type="datetimeFigureOut">
              <a:rPr lang="de-DE" smtClean="0"/>
              <a:pPr/>
              <a:t>11.05.17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C6D4E-7725-4D19-AEC4-865D1C828ED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15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9D88D-2AA9-4A1B-A4FF-E71ACE4E9FF1}" type="datetimeFigureOut">
              <a:rPr lang="de-DE" smtClean="0"/>
              <a:pPr/>
              <a:t>11.05.17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8815" y="4713645"/>
            <a:ext cx="543052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10DC-0717-422D-BC98-B9A7718907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90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403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Überlastung, Sehr viele Aufgaben, Priorisierung, fehlerhafte Kanalisierung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Überlastung, Sehr viele Aufgaben, Priorisierung, fehlerhafte Kanalisierung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Scheinbarer</a:t>
            </a:r>
            <a:r>
              <a:rPr lang="de-DE" baseline="0" dirty="0" smtClean="0"/>
              <a:t> Mehraufwand durch Ticketpflege</a:t>
            </a:r>
          </a:p>
          <a:p>
            <a:endParaRPr lang="de-DE" baseline="0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9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Ticketgebrauch</a:t>
            </a:r>
          </a:p>
          <a:p>
            <a:endParaRPr lang="de-DE" dirty="0" smtClean="0"/>
          </a:p>
          <a:p>
            <a:r>
              <a:rPr lang="de-DE" dirty="0" smtClean="0"/>
              <a:t>Fördert die Wirtschaftlichkeit</a:t>
            </a:r>
          </a:p>
          <a:p>
            <a:endParaRPr lang="de-DE" dirty="0" smtClean="0"/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Change Request / Bug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Aufwandsbewusstsein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„Geht mal in die Projekthistorie, guckt</a:t>
            </a:r>
            <a:r>
              <a:rPr lang="de-DE" baseline="0" dirty="0" smtClean="0"/>
              <a:t> nach Geld</a:t>
            </a:r>
            <a:r>
              <a:rPr lang="de-DE" dirty="0" smtClean="0"/>
              <a:t>“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Rechtfertigung für Mehraufwand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91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48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</a:t>
            </a:r>
          </a:p>
          <a:p>
            <a:endParaRPr lang="de-DE" dirty="0" smtClean="0"/>
          </a:p>
          <a:p>
            <a:r>
              <a:rPr lang="de-DE" dirty="0" smtClean="0"/>
              <a:t>Dedizierte Zeiteinteilung für </a:t>
            </a:r>
            <a:r>
              <a:rPr lang="de-DE" dirty="0" err="1" smtClean="0"/>
              <a:t>Oprimierungsmaßnahmen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Konsolidierung Kanalisierung der Arbeitsweisen -&gt; </a:t>
            </a:r>
            <a:r>
              <a:rPr lang="de-DE" dirty="0" err="1" smtClean="0"/>
              <a:t>Toolset</a:t>
            </a:r>
            <a:r>
              <a:rPr lang="de-DE" dirty="0" smtClean="0"/>
              <a:t>, Best Practices</a:t>
            </a:r>
          </a:p>
          <a:p>
            <a:endParaRPr lang="de-DE" dirty="0" smtClean="0"/>
          </a:p>
          <a:p>
            <a:r>
              <a:rPr lang="de-DE" dirty="0" smtClean="0"/>
              <a:t>Neues Personal,</a:t>
            </a:r>
            <a:r>
              <a:rPr lang="de-DE" baseline="0" dirty="0" smtClean="0"/>
              <a:t> Neue Rekrutierungsmaßnahmen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Bad vs. </a:t>
            </a:r>
            <a:r>
              <a:rPr lang="de-DE" baseline="0" dirty="0" err="1" smtClean="0"/>
              <a:t>Good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Bad vs. </a:t>
            </a:r>
            <a:r>
              <a:rPr lang="de-DE" baseline="0" dirty="0" err="1" smtClean="0"/>
              <a:t>Good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Felder in RM</a:t>
            </a:r>
          </a:p>
          <a:p>
            <a:r>
              <a:rPr lang="de-DE" baseline="0" dirty="0" err="1" smtClean="0"/>
              <a:t>Nachvbollziehbarkeit</a:t>
            </a:r>
            <a:endParaRPr lang="de-DE" baseline="0" dirty="0" smtClean="0"/>
          </a:p>
          <a:p>
            <a:r>
              <a:rPr lang="de-DE" baseline="0" dirty="0" smtClean="0"/>
              <a:t>Lerneffekt</a:t>
            </a:r>
          </a:p>
          <a:p>
            <a:r>
              <a:rPr lang="de-DE" baseline="0" dirty="0" smtClean="0"/>
              <a:t>Wirtschaftlichkeit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Vieles davon wisst ihr schon, aber bleibe trotzdem bei mir!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Felder in RM</a:t>
            </a:r>
          </a:p>
          <a:p>
            <a:r>
              <a:rPr lang="de-DE" baseline="0" dirty="0" smtClean="0"/>
              <a:t>Nachvollziehbarkeit</a:t>
            </a:r>
          </a:p>
          <a:p>
            <a:r>
              <a:rPr lang="de-DE" baseline="0" dirty="0" smtClean="0"/>
              <a:t>Lerneffekt</a:t>
            </a:r>
          </a:p>
          <a:p>
            <a:r>
              <a:rPr lang="de-DE" baseline="0" dirty="0" smtClean="0"/>
              <a:t>Wirtschaftlichkeit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Der Tonfall ist wichtig - nicht vergessen, der Kunde / externer Partner sieht das ggf. auch...</a:t>
            </a:r>
          </a:p>
          <a:p>
            <a:r>
              <a:rPr lang="de-DE" b="1" dirty="0" smtClean="0"/>
              <a:t>NICHT einfach „Das Problem ist behoben!“ </a:t>
            </a:r>
          </a:p>
          <a:p>
            <a:endParaRPr lang="de-DE" dirty="0" smtClean="0"/>
          </a:p>
          <a:p>
            <a:r>
              <a:rPr lang="de-DE" dirty="0" smtClean="0"/>
              <a:t>Was genau wurde gemacht (CSS-Anpassung, JS, Markup etc... Welche Datei(en)...)?</a:t>
            </a:r>
          </a:p>
          <a:p>
            <a:r>
              <a:rPr lang="de-DE" b="1" dirty="0" smtClean="0"/>
              <a:t>Wenn dich der Blitz trifft, kann dein Nachfolger gleich den Faden aufnehmen.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Wurde die Arbeit ins GIT eingecheckt, </a:t>
            </a:r>
            <a:r>
              <a:rPr lang="de-DE" dirty="0" err="1" smtClean="0"/>
              <a:t>deployed</a:t>
            </a:r>
            <a:r>
              <a:rPr lang="de-DE" dirty="0" smtClean="0"/>
              <a:t>, per FTP ausgeliefert?</a:t>
            </a:r>
          </a:p>
          <a:p>
            <a:r>
              <a:rPr lang="de-DE" b="1" dirty="0" smtClean="0"/>
              <a:t>Gut zu wissen, falls dein Laptop im Main landet...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Mit welchen Browsern / Geräten wurde getestet?</a:t>
            </a:r>
          </a:p>
          <a:p>
            <a:r>
              <a:rPr lang="de-DE" b="1" dirty="0" smtClean="0"/>
              <a:t>Wenn du brav in Chrome getestet hast und Andrea mit IE9 dran geht, </a:t>
            </a:r>
            <a:r>
              <a:rPr lang="de-DE" b="1" dirty="0" err="1" smtClean="0"/>
              <a:t>klingelt's</a:t>
            </a:r>
            <a:r>
              <a:rPr lang="de-DE" b="1" dirty="0" smtClean="0"/>
              <a:t> gleich... ;-)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Unter welcher URL ist diese Änderung zu sehen? IMMER die zu testende URL reinkopieren!</a:t>
            </a:r>
          </a:p>
          <a:p>
            <a:r>
              <a:rPr lang="de-DE" b="1" dirty="0" smtClean="0"/>
              <a:t>Bei </a:t>
            </a:r>
            <a:r>
              <a:rPr lang="de-DE" b="1" dirty="0" err="1" smtClean="0"/>
              <a:t>localhost</a:t>
            </a:r>
            <a:r>
              <a:rPr lang="de-DE" b="1" dirty="0" smtClean="0"/>
              <a:t>, DEV, </a:t>
            </a:r>
            <a:r>
              <a:rPr lang="de-DE" b="1" dirty="0" err="1" smtClean="0"/>
              <a:t>Staging</a:t>
            </a:r>
            <a:r>
              <a:rPr lang="de-DE" b="1" dirty="0" smtClean="0"/>
              <a:t>, Live... ist es Konfusion mit Ansage!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Tickets liefern automatisch Information</a:t>
            </a:r>
          </a:p>
          <a:p>
            <a:endParaRPr lang="de-DE" baseline="0" dirty="0" smtClean="0"/>
          </a:p>
          <a:p>
            <a:r>
              <a:rPr lang="de-DE" baseline="0" dirty="0" smtClean="0"/>
              <a:t>Der Empfänger muss seine Verantwortung bewusst sein. : </a:t>
            </a:r>
            <a:r>
              <a:rPr lang="de-DE" baseline="0" dirty="0" err="1" smtClean="0"/>
              <a:t>Annhemen</a:t>
            </a:r>
            <a:r>
              <a:rPr lang="de-DE" baseline="0" dirty="0" smtClean="0"/>
              <a:t>, aktualisieren um zu 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3 Main </a:t>
            </a:r>
            <a:r>
              <a:rPr lang="de-DE" baseline="0" dirty="0" err="1" smtClean="0"/>
              <a:t>Stati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Benennung der </a:t>
            </a:r>
            <a:r>
              <a:rPr lang="de-DE" baseline="0" dirty="0" err="1" smtClean="0"/>
              <a:t>stati</a:t>
            </a:r>
            <a:r>
              <a:rPr lang="de-DE" baseline="0" dirty="0" smtClean="0"/>
              <a:t> unsicher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Andere kommen hinzu: abgelehnt, </a:t>
            </a:r>
            <a:r>
              <a:rPr lang="de-DE" baseline="0" dirty="0" err="1" smtClean="0"/>
              <a:t>duplikat</a:t>
            </a:r>
            <a:r>
              <a:rPr lang="de-DE" baseline="0" dirty="0" smtClean="0"/>
              <a:t>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05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48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</a:t>
            </a:r>
          </a:p>
          <a:p>
            <a:r>
              <a:rPr lang="de-DE" dirty="0" smtClean="0"/>
              <a:t>5 Projekte erfasst + Gemeinsame </a:t>
            </a:r>
            <a:r>
              <a:rPr lang="de-DE" dirty="0" err="1" smtClean="0"/>
              <a:t>Learnings</a:t>
            </a:r>
            <a:r>
              <a:rPr lang="de-DE" dirty="0" smtClean="0"/>
              <a:t> = Häufige Probleme, Stolperfallen, Bugs, siehe </a:t>
            </a:r>
            <a:r>
              <a:rPr lang="de-DE" dirty="0" err="1" smtClean="0"/>
              <a:t>Projektbombs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6 Code Reviews =&gt; Besserungen bei C&amp;S, GfK...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PM hat den Überblick über alle Gewerke</a:t>
            </a:r>
          </a:p>
          <a:p>
            <a:endParaRPr lang="de-DE" dirty="0" smtClean="0"/>
          </a:p>
          <a:p>
            <a:r>
              <a:rPr lang="de-DE" dirty="0" smtClean="0"/>
              <a:t>PM </a:t>
            </a:r>
            <a:r>
              <a:rPr lang="de-DE" dirty="0" err="1" smtClean="0"/>
              <a:t>weiss</a:t>
            </a:r>
            <a:r>
              <a:rPr lang="de-DE" dirty="0" smtClean="0"/>
              <a:t> mehr über Aufwand und Budget</a:t>
            </a:r>
          </a:p>
          <a:p>
            <a:endParaRPr lang="de-DE" dirty="0" smtClean="0"/>
          </a:p>
          <a:p>
            <a:r>
              <a:rPr lang="de-DE" dirty="0" smtClean="0"/>
              <a:t>PM</a:t>
            </a:r>
            <a:r>
              <a:rPr lang="de-DE" baseline="0" dirty="0" smtClean="0"/>
              <a:t> kann besser priorisieren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48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Macht es nicht </a:t>
            </a:r>
            <a:r>
              <a:rPr lang="de-DE" smtClean="0"/>
              <a:t>nur Mehraufwand?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94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Alles ruhig, Aufgaben vereinzelt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w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w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w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w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Zwischen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Zwischen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43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| Inhal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54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 |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34200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6pPr>
              <a:buNone/>
              <a:defRPr/>
            </a:lvl6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5669200"/>
            <a:ext cx="8172200" cy="630000"/>
          </a:xfrm>
          <a:solidFill>
            <a:schemeClr val="accent3"/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Fazit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382900" y="5166000"/>
            <a:ext cx="270000" cy="4392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txBody>
          <a:bodyPr lIns="36000"/>
          <a:lstStyle>
            <a:lvl1pPr marL="0" indent="0">
              <a:spcBef>
                <a:spcPts val="0"/>
              </a:spcBef>
              <a:defRPr sz="400" b="0" baseline="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2pPr>
            <a:lvl3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3pPr>
            <a:lvl4pPr marL="0" indent="0">
              <a:spcBef>
                <a:spcPts val="0"/>
              </a:spcBef>
              <a:buNone/>
              <a:defRPr sz="400" b="0">
                <a:solidFill>
                  <a:schemeClr val="accent3"/>
                </a:solidFill>
              </a:defRPr>
            </a:lvl4pPr>
            <a:lvl5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5pPr>
            <a:lvl6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6pPr>
            <a:lvl7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7pPr>
            <a:lvl8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8pPr>
            <a:lvl9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dirty="0" smtClean="0"/>
              <a:t>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Schatten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8000" indent="-288000">
              <a:spcBef>
                <a:spcPts val="385"/>
              </a:spcBef>
              <a:buFontTx/>
              <a:buBlip>
                <a:blip r:embed="rId2"/>
              </a:buBlip>
              <a:defRPr sz="1600" b="0"/>
            </a:lvl2pPr>
            <a:lvl3pPr marL="288000" indent="-288000">
              <a:spcBef>
                <a:spcPts val="385"/>
              </a:spcBef>
              <a:buFontTx/>
              <a:buBlip>
                <a:blip r:embed="rId3"/>
              </a:buBlip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hne Kontur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7338" indent="-287338">
              <a:spcBef>
                <a:spcPts val="385"/>
              </a:spcBef>
              <a:buFontTx/>
              <a:buBlip>
                <a:blip r:embed="rId2"/>
              </a:buBlip>
              <a:tabLst/>
              <a:defRPr sz="1600" b="0"/>
            </a:lvl2pPr>
            <a:lvl3pPr marL="287338" indent="-287338">
              <a:spcBef>
                <a:spcPts val="385"/>
              </a:spcBef>
              <a:buFontTx/>
              <a:buBlip>
                <a:blip r:embed="rId3"/>
              </a:buBlip>
              <a:tabLst/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tabLst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| 6 PRO | CON (überdeck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 </a:t>
            </a:r>
            <a:endParaRPr lang="de-DE" dirty="0"/>
          </a:p>
        </p:txBody>
      </p:sp>
      <p:sp>
        <p:nvSpPr>
          <p:cNvPr id="8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32940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615625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18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32940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615625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432000" y="-612000"/>
            <a:ext cx="81722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Zum Einfügen der Bilder die grünen Kästen etwas verschieben</a:t>
            </a:r>
          </a:p>
          <a:p>
            <a:r>
              <a:rPr lang="de-DE" sz="1100" dirty="0" smtClean="0">
                <a:solidFill>
                  <a:schemeClr val="accent3"/>
                </a:solidFill>
              </a:rPr>
              <a:t>► </a:t>
            </a:r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Dann über den jeweiligen Butten ein Bild einfügen </a:t>
            </a:r>
          </a:p>
          <a:p>
            <a:r>
              <a:rPr lang="de-DE" sz="1100" b="1" dirty="0" smtClean="0">
                <a:solidFill>
                  <a:schemeClr val="accent3"/>
                </a:solidFill>
              </a:rPr>
              <a:t>Abschließend</a:t>
            </a:r>
            <a:r>
              <a:rPr lang="de-DE" sz="1100" baseline="0" dirty="0" smtClean="0">
                <a:solidFill>
                  <a:schemeClr val="accent3"/>
                </a:solidFill>
              </a:rPr>
              <a:t> über </a:t>
            </a:r>
            <a:r>
              <a:rPr lang="de-DE" sz="1100" b="1" dirty="0" smtClean="0">
                <a:solidFill>
                  <a:schemeClr val="accent3"/>
                </a:solidFill>
              </a:rPr>
              <a:t>Menü</a:t>
            </a:r>
            <a:r>
              <a:rPr lang="de-DE" sz="1100" dirty="0" smtClean="0">
                <a:solidFill>
                  <a:schemeClr val="accent3"/>
                </a:solidFill>
              </a:rPr>
              <a:t> ► Start| Folien| </a:t>
            </a:r>
            <a:r>
              <a:rPr lang="de-DE" sz="1100" b="1" dirty="0" smtClean="0">
                <a:solidFill>
                  <a:schemeClr val="accent3"/>
                </a:solidFill>
              </a:rPr>
              <a:t>Zurücksetzen</a:t>
            </a:r>
            <a:endParaRPr lang="de-DE" sz="11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15625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56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94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4176672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940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|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60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32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4464000"/>
            <a:ext cx="2628000" cy="1692000"/>
          </a:xfrm>
          <a:prstGeom prst="wedgeRectCallout">
            <a:avLst>
              <a:gd name="adj1" fmla="val 25604"/>
              <a:gd name="adj2" fmla="val -69945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48000" y="4464000"/>
            <a:ext cx="2628000" cy="1692000"/>
          </a:xfrm>
          <a:prstGeom prst="wedgeRectCallout">
            <a:avLst>
              <a:gd name="adj1" fmla="val 25403"/>
              <a:gd name="adj2" fmla="val -70104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467998"/>
            <a:ext cx="8172450" cy="115125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|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      Bild einfügen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0000"/>
            <a:ext cx="4320000" cy="3960000"/>
          </a:xfrm>
          <a:solidFill>
            <a:schemeClr val="bg1">
              <a:alpha val="90000"/>
            </a:schemeClr>
          </a:solidFill>
        </p:spPr>
        <p:txBody>
          <a:bodyPr lIns="432000" tIns="360000" rIns="144000" bIns="144000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5000" b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2pPr>
            <a:lvl3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3pPr>
            <a:lvl4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4pPr>
            <a:lvl5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5pPr>
            <a:lvl6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6pPr>
            <a:lvl7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7pPr>
            <a:lvl8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8pPr>
            <a:lvl9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9pPr>
          </a:lstStyle>
          <a:p>
            <a:pPr lvl="0"/>
            <a:r>
              <a:rPr lang="de-DE" dirty="0" smtClean="0"/>
              <a:t>Headline Bild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Grau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-8646" y="0"/>
            <a:ext cx="4518735" cy="685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04048" y="467998"/>
            <a:ext cx="3816424" cy="584132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3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lang="de-DE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Name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Position</a:t>
            </a:r>
          </a:p>
          <a:p>
            <a:pPr lvl="2"/>
            <a:r>
              <a:rPr lang="de-DE" dirty="0" smtClean="0"/>
              <a:t>Beschreibung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Sechste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Siebte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Achte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Neunte Ebene</a:t>
            </a:r>
          </a:p>
          <a:p>
            <a:pPr lvl="4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051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| Text mit Hinterlegung">
    <p:bg>
      <p:bgPr>
        <a:solidFill>
          <a:srgbClr val="DF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31800" y="1690688"/>
            <a:ext cx="8172450" cy="2520000"/>
          </a:xfrm>
          <a:solidFill>
            <a:schemeClr val="bg1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1800000"/>
            <a:ext cx="7812000" cy="43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baseline="0">
                <a:latin typeface="Calibri"/>
                <a:cs typeface="Calibri"/>
              </a:defRPr>
            </a:lvl1pPr>
            <a:lvl2pPr marL="0" indent="0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3pPr>
            <a:lvl4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4pPr>
            <a:lvl5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  <a:br>
              <a:rPr lang="de-DE" dirty="0" smtClean="0"/>
            </a:br>
            <a:r>
              <a:rPr lang="de-DE" dirty="0" smtClean="0"/>
              <a:t>- Weiße Box bei Folgefolie nach unten verschieben und </a:t>
            </a:r>
            <a:br>
              <a:rPr lang="de-DE" dirty="0" smtClean="0"/>
            </a:br>
            <a:r>
              <a:rPr lang="de-DE" dirty="0" smtClean="0"/>
              <a:t>ggf. vergrößern/-</a:t>
            </a:r>
            <a:r>
              <a:rPr lang="de-DE" dirty="0" err="1" smtClean="0"/>
              <a:t>kleinern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en | Beig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1540" y="466700"/>
            <a:ext cx="8172449" cy="11621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25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/>
              <a:t>→ 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7092000" y="0"/>
            <a:ext cx="1509544" cy="1101209"/>
          </a:xfrm>
          <a:prstGeom prst="rect">
            <a:avLst/>
          </a:prstGeom>
          <a:solidFill>
            <a:srgbClr val="FFFFFF"/>
          </a:solidFill>
          <a:ln w="6350">
            <a:noFill/>
          </a:ln>
          <a:effectLst/>
        </p:spPr>
        <p:txBody>
          <a:bodyPr wrap="none" lIns="180000" tIns="180000" rIns="91401" bIns="45701" anchor="t" anchorCtr="0">
            <a:prstTxWarp prst="textNoShape">
              <a:avLst/>
            </a:prstTxWarp>
          </a:bodyPr>
          <a:lstStyle/>
          <a:p>
            <a:pPr marL="258890" indent="-258890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>
              <a:solidFill>
                <a:srgbClr val="3D3D3D"/>
              </a:solidFill>
            </a:endParaRPr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22286" y="100554"/>
            <a:ext cx="1248973" cy="900100"/>
          </a:xfrm>
          <a:ln>
            <a:noFill/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Logo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7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160000" y="540000"/>
            <a:ext cx="6444000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60001" y="1116000"/>
            <a:ext cx="6444250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540000"/>
            <a:ext cx="5858182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36251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57" y="1116000"/>
            <a:ext cx="5858409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6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Komplet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3978584"/>
            <a:ext cx="298800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5612400" y="3978584"/>
            <a:ext cx="299185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4502373" y="1694381"/>
            <a:ext cx="28800" cy="12060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502372" y="5088438"/>
            <a:ext cx="28800" cy="1210762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kompet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10" name="Grafik 9" descr="Markenkompetenz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tonal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tonalitä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1900" y="2248944"/>
            <a:ext cx="3492000" cy="3492000"/>
          </a:xfrm>
          <a:prstGeom prst="rect">
            <a:avLst/>
          </a:prstGeom>
        </p:spPr>
      </p:pic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Markenbild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nut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nutzen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428" y="2637470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4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8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234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7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5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8172450" cy="4248000"/>
          </a:xfrm>
        </p:spPr>
        <p:txBody>
          <a:bodyPr anchor="b" anchorCtr="0"/>
          <a:lstStyle>
            <a:lvl1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1pPr>
            <a:lvl2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2pPr>
            <a:lvl3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3pPr>
            <a:lvl4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4pPr>
            <a:lvl5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5pPr>
            <a:lvl6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6pPr>
            <a:lvl7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7pPr>
            <a:lvl8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8pPr>
            <a:lvl9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Agendapunkt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5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wischen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7998"/>
            <a:ext cx="8172450" cy="11512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692001"/>
            <a:ext cx="8172250" cy="4607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Bild 20" descr="ts_reply_maennchen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1" r:id="rId6"/>
    <p:sldLayoutId id="2147483664" r:id="rId7"/>
    <p:sldLayoutId id="2147483693" r:id="rId8"/>
    <p:sldLayoutId id="2147483694" r:id="rId9"/>
    <p:sldLayoutId id="2147483695" r:id="rId10"/>
    <p:sldLayoutId id="2147483696" r:id="rId11"/>
    <p:sldLayoutId id="2147483660" r:id="rId12"/>
    <p:sldLayoutId id="2147483690" r:id="rId13"/>
    <p:sldLayoutId id="2147483675" r:id="rId14"/>
    <p:sldLayoutId id="2147483676" r:id="rId15"/>
    <p:sldLayoutId id="2147483677" r:id="rId16"/>
    <p:sldLayoutId id="2147483678" r:id="rId17"/>
    <p:sldLayoutId id="2147483668" r:id="rId18"/>
    <p:sldLayoutId id="2147483659" r:id="rId19"/>
    <p:sldLayoutId id="2147483665" r:id="rId20"/>
    <p:sldLayoutId id="2147483697" r:id="rId21"/>
    <p:sldLayoutId id="2147483661" r:id="rId22"/>
    <p:sldLayoutId id="2147483698" r:id="rId23"/>
    <p:sldLayoutId id="2147483666" r:id="rId24"/>
    <p:sldLayoutId id="2147483689" r:id="rId25"/>
    <p:sldLayoutId id="2147483673" r:id="rId26"/>
    <p:sldLayoutId id="2147483669" r:id="rId27"/>
    <p:sldLayoutId id="2147483670" r:id="rId28"/>
    <p:sldLayoutId id="2147483671" r:id="rId29"/>
    <p:sldLayoutId id="2147483672" r:id="rId30"/>
    <p:sldLayoutId id="2147483704" r:id="rId31"/>
    <p:sldLayoutId id="2147483705" r:id="rId32"/>
    <p:sldLayoutId id="2147483706" r:id="rId33"/>
    <p:sldLayoutId id="2147483707" r:id="rId34"/>
    <p:sldLayoutId id="2147483708" r:id="rId3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marL="0" indent="0" algn="l" defTabSz="914400" rtl="0" eaLnBrk="1" latinLnBrk="0" hangingPunct="1">
        <a:lnSpc>
          <a:spcPts val="4500"/>
        </a:lnSpc>
        <a:spcBef>
          <a:spcPts val="0"/>
        </a:spcBef>
        <a:buFont typeface="Arial" pitchFamily="34" charset="0"/>
        <a:buNone/>
        <a:defRPr sz="4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000" indent="-90000" algn="l" defTabSz="914400" rtl="0" eaLnBrk="1" latinLnBrk="0" hangingPunct="1">
        <a:spcBef>
          <a:spcPts val="600"/>
        </a:spcBef>
        <a:buSzPct val="40000"/>
        <a:buFont typeface="Calibri" pitchFamily="34" charset="0"/>
        <a:buChar char="•"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530"/>
        </a:spcBef>
        <a:buFont typeface="Arial" pitchFamily="34" charset="0"/>
        <a:buNone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0000" indent="-90000" algn="l" defTabSz="914400" rtl="0" eaLnBrk="1" latinLnBrk="0" hangingPunct="1">
        <a:spcBef>
          <a:spcPts val="430"/>
        </a:spcBef>
        <a:buSzPct val="40000"/>
        <a:buFont typeface="Calibri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" indent="-90000" algn="l" defTabSz="914400" rtl="0" eaLnBrk="1" latinLnBrk="0" hangingPunct="1">
        <a:spcBef>
          <a:spcPts val="385"/>
        </a:spcBef>
        <a:buSzPct val="40000"/>
        <a:buFont typeface="Calibri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spcBef>
          <a:spcPts val="385"/>
        </a:spcBef>
        <a:buSzPct val="80000"/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85"/>
        </a:spcBef>
        <a:buSzPct val="80000"/>
        <a:buFont typeface="+mj-lt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79512" y="908720"/>
            <a:ext cx="8712968" cy="1692000"/>
          </a:xfrm>
        </p:spPr>
        <p:txBody>
          <a:bodyPr/>
          <a:lstStyle/>
          <a:p>
            <a:pPr algn="ctr"/>
            <a:r>
              <a:rPr lang="en-US" dirty="0" err="1" smtClean="0"/>
              <a:t>Willkommen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TSR Bar &amp; Grill</a:t>
            </a: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>
            <a:off x="2267744" y="2852936"/>
            <a:ext cx="45964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000" dirty="0" smtClean="0">
                <a:solidFill>
                  <a:schemeClr val="bg1"/>
                </a:solidFill>
                <a:latin typeface="SpongeFont SquareType" charset="2"/>
                <a:cs typeface="SpongeFont SquareType" charset="2"/>
              </a:rPr>
              <a:t>Was darf‘s sein?</a:t>
            </a:r>
            <a:endParaRPr lang="de-DE" sz="3000" dirty="0">
              <a:solidFill>
                <a:schemeClr val="bg1"/>
              </a:solidFill>
              <a:latin typeface="SpongeFont SquareType" charset="2"/>
              <a:cs typeface="SpongeFont SquareType" charset="2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560" y="2951965"/>
            <a:ext cx="5532591" cy="41494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42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pic>
        <p:nvPicPr>
          <p:cNvPr id="6" name="Inhaltsplatzhalter 5" descr="maxresdefault.jpg"/>
          <p:cNvPicPr>
            <a:picLocks noGrp="1" noChangeAspect="1"/>
          </p:cNvPicPr>
          <p:nvPr>
            <p:ph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2218" r="33355" b="2273"/>
          <a:stretch/>
        </p:blipFill>
        <p:spPr>
          <a:xfrm>
            <a:off x="0" y="0"/>
            <a:ext cx="9144000" cy="7385237"/>
          </a:xfr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Normal case…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70350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3"/>
          <a:srcRect l="9286" r="23366"/>
          <a:stretch/>
        </p:blipFill>
        <p:spPr>
          <a:xfrm>
            <a:off x="1" y="-34001"/>
            <a:ext cx="9144000" cy="7087226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sp>
        <p:nvSpPr>
          <p:cNvPr id="8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Worst case…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42870" y="3212976"/>
            <a:ext cx="1621218" cy="2420516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16016" y="4005064"/>
            <a:ext cx="2520280" cy="252028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38200" y="3048000"/>
            <a:ext cx="3810000" cy="3810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216" y="3955416"/>
            <a:ext cx="2664296" cy="309780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912" y="5085184"/>
            <a:ext cx="1866900" cy="190500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4097784"/>
            <a:ext cx="1769616" cy="17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04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el 4"/>
          <p:cNvSpPr txBox="1">
            <a:spLocks/>
          </p:cNvSpPr>
          <p:nvPr/>
        </p:nvSpPr>
        <p:spPr>
          <a:xfrm>
            <a:off x="431800" y="656692"/>
            <a:ext cx="586839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bleibt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das Geld!?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17240" y="24208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525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el 4"/>
          <p:cNvSpPr txBox="1">
            <a:spLocks/>
          </p:cNvSpPr>
          <p:nvPr/>
        </p:nvSpPr>
        <p:spPr>
          <a:xfrm>
            <a:off x="431800" y="656692"/>
            <a:ext cx="586839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bleibt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das Geld!?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17240" y="24208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Ticketgebrauch = Wirtschaftlichkeit</a:t>
            </a:r>
            <a:endParaRPr lang="de-DE" sz="3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abby Patty"/>
              <a:cs typeface="Krabby Patty"/>
            </a:endParaRPr>
          </a:p>
          <a:p>
            <a:endParaRPr lang="de-DE" sz="3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abby Patty"/>
              <a:cs typeface="Krabby Patty"/>
            </a:endParaRPr>
          </a:p>
          <a:p>
            <a:pPr marL="171450" indent="-171450">
              <a:buFont typeface="Arial"/>
              <a:buChar char="•"/>
            </a:pP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 Change </a:t>
            </a: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Request </a:t>
            </a: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vs. </a:t>
            </a: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Bug</a:t>
            </a:r>
          </a:p>
          <a:p>
            <a:pPr marL="171450" indent="-171450">
              <a:buFont typeface="Arial"/>
              <a:buChar char="•"/>
            </a:pP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 Aufwandsbewusstsein</a:t>
            </a:r>
            <a:endParaRPr lang="de-DE" sz="3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abby Patty"/>
              <a:cs typeface="Krabby Patty"/>
            </a:endParaRPr>
          </a:p>
          <a:p>
            <a:pPr marL="171450" indent="-171450">
              <a:buFont typeface="Arial"/>
              <a:buChar char="•"/>
            </a:pP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 </a:t>
            </a: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Geht </a:t>
            </a: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mal in die Projekthistorie, guckt nach </a:t>
            </a: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Geld!“</a:t>
            </a:r>
            <a:endParaRPr lang="de-DE" sz="3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abby Patty"/>
              <a:cs typeface="Krabby Patty"/>
            </a:endParaRPr>
          </a:p>
          <a:p>
            <a:pPr marL="171450" indent="-171450">
              <a:buFont typeface="Arial"/>
              <a:buChar char="•"/>
            </a:pP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 Rechtfertigung von </a:t>
            </a: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Mehraufwand</a:t>
            </a:r>
          </a:p>
          <a:p>
            <a:endParaRPr lang="de-DE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015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>
                <a:latin typeface="SpongeFont SquareType" charset="2"/>
                <a:cs typeface="SpongeFont SquareType" charset="2"/>
              </a:rPr>
              <a:t>Vom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Grill auf den Teller…</a:t>
            </a:r>
            <a:endParaRPr lang="en-GB" dirty="0"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9950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12418" r="24649" b="12418"/>
          <a:stretch/>
        </p:blipFill>
        <p:spPr>
          <a:xfrm>
            <a:off x="-19625" y="0"/>
            <a:ext cx="9163626" cy="68580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email…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3536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11860" t="3313" r="18125" b="3334"/>
          <a:stretch/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Auf der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Tonspur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2650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2282" r="12717"/>
          <a:stretch/>
        </p:blipFill>
        <p:spPr>
          <a:xfrm>
            <a:off x="36512" y="0"/>
            <a:ext cx="9144000" cy="6858000"/>
          </a:xfrm>
          <a:prstGeom prst="rect">
            <a:avLst/>
          </a:prstGeom>
        </p:spPr>
      </p:pic>
      <p:sp>
        <p:nvSpPr>
          <p:cNvPr id="13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Im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Workshop…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4588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quidward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829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373272" y="3256509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Soll / Ist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Zustand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itel 4"/>
          <p:cNvSpPr txBox="1">
            <a:spLocks/>
          </p:cNvSpPr>
          <p:nvPr/>
        </p:nvSpPr>
        <p:spPr>
          <a:xfrm>
            <a:off x="431800" y="656692"/>
            <a:ext cx="6444456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Was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kommt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in das Ticket?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pic>
        <p:nvPicPr>
          <p:cNvPr id="8" name="Bild 7" descr="593048_1304863946647_406_3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4547470"/>
            <a:ext cx="2444098" cy="1938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 descr="OMGsquidward!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12" y="4520793"/>
            <a:ext cx="2573552" cy="20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 9" descr="PrettyPatti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0" y="4547471"/>
            <a:ext cx="2584562" cy="1938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Inhaltsplatzhalter 5"/>
          <p:cNvSpPr txBox="1">
            <a:spLocks/>
          </p:cNvSpPr>
          <p:nvPr/>
        </p:nvSpPr>
        <p:spPr>
          <a:xfrm>
            <a:off x="3170450" y="330284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Aufwand,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Umfang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Inhaltsplatzhalter 5"/>
          <p:cNvSpPr txBox="1">
            <a:spLocks/>
          </p:cNvSpPr>
          <p:nvPr/>
        </p:nvSpPr>
        <p:spPr>
          <a:xfrm>
            <a:off x="6158643" y="376056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Anspruch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0414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quidward.jpg"/>
          <p:cNvPicPr>
            <a:picLocks noChangeAspect="1"/>
          </p:cNvPicPr>
          <p:nvPr/>
        </p:nvPicPr>
        <p:blipFill rotWithShape="1">
          <a:blip r:embed="rId3" cstate="print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8294"/>
          <a:stretch/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pic>
        <p:nvPicPr>
          <p:cNvPr id="8" name="Bild 7" descr="593048_1304863946647_406_3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287325"/>
            <a:ext cx="2444098" cy="1938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 descr="OMGsquidward!.jpg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12" y="260648"/>
            <a:ext cx="2573552" cy="20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 9" descr="PrettyPatties.jpg"/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0" y="287326"/>
            <a:ext cx="2584562" cy="1938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Inhaltsplatzhalter 5"/>
          <p:cNvSpPr txBox="1">
            <a:spLocks/>
          </p:cNvSpPr>
          <p:nvPr/>
        </p:nvSpPr>
        <p:spPr>
          <a:xfrm>
            <a:off x="6349936" y="345750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Anspruch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39552" y="324845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Soll / Ist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Inhaltsplatzhalter 5"/>
          <p:cNvSpPr txBox="1">
            <a:spLocks/>
          </p:cNvSpPr>
          <p:nvPr/>
        </p:nvSpPr>
        <p:spPr>
          <a:xfrm>
            <a:off x="3397608" y="32484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Aufwand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95536" y="27089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2800" dirty="0"/>
              <a:t>Eine genaue Beschreibung der Aufgabe ist unentbehrlich</a:t>
            </a:r>
            <a:r>
              <a:rPr lang="de-DE" sz="2800" dirty="0" smtClean="0"/>
              <a:t>!</a:t>
            </a:r>
          </a:p>
          <a:p>
            <a:endParaRPr lang="de-DE" sz="2400" dirty="0" smtClean="0"/>
          </a:p>
          <a:p>
            <a:r>
              <a:rPr lang="de-DE" sz="2400" i="1" dirty="0" smtClean="0"/>
              <a:t>IST</a:t>
            </a:r>
            <a:r>
              <a:rPr lang="de-DE" sz="2400" i="1" dirty="0"/>
              <a:t>-Zustand: was genau fehlt?</a:t>
            </a:r>
          </a:p>
          <a:p>
            <a:r>
              <a:rPr lang="de-DE" sz="2400" dirty="0">
                <a:solidFill>
                  <a:schemeClr val="accent4"/>
                </a:solidFill>
              </a:rPr>
              <a:t>Bad</a:t>
            </a:r>
            <a:r>
              <a:rPr lang="de-DE" sz="2400" dirty="0" smtClean="0"/>
              <a:t>:	Linkfarbe </a:t>
            </a:r>
            <a:r>
              <a:rPr lang="de-DE" sz="2400" dirty="0"/>
              <a:t>falsch</a:t>
            </a:r>
          </a:p>
          <a:p>
            <a:r>
              <a:rPr lang="de-DE" sz="2400" dirty="0" err="1">
                <a:solidFill>
                  <a:srgbClr val="008000"/>
                </a:solidFill>
              </a:rPr>
              <a:t>Good</a:t>
            </a:r>
            <a:r>
              <a:rPr lang="de-DE" sz="2400" dirty="0"/>
              <a:t>: </a:t>
            </a:r>
            <a:r>
              <a:rPr lang="de-DE" sz="2400" dirty="0" smtClean="0"/>
              <a:t>	Linkfarbe </a:t>
            </a:r>
            <a:r>
              <a:rPr lang="de-DE" sz="2400" dirty="0"/>
              <a:t>auf der (URL) hat den falschen </a:t>
            </a:r>
            <a:r>
              <a:rPr lang="de-DE" sz="2400" dirty="0" err="1"/>
              <a:t>Hoverzustand</a:t>
            </a:r>
            <a:r>
              <a:rPr lang="de-DE" sz="2400" dirty="0"/>
              <a:t>. </a:t>
            </a:r>
            <a:endParaRPr lang="de-DE" sz="2400" dirty="0" smtClean="0"/>
          </a:p>
          <a:p>
            <a:endParaRPr lang="de-DE" sz="2400" dirty="0"/>
          </a:p>
          <a:p>
            <a:r>
              <a:rPr lang="de-DE" sz="2400" i="1" dirty="0"/>
              <a:t>SOLL-Zustand</a:t>
            </a:r>
          </a:p>
          <a:p>
            <a:r>
              <a:rPr lang="de-DE" sz="2400" dirty="0">
                <a:solidFill>
                  <a:schemeClr val="accent4"/>
                </a:solidFill>
              </a:rPr>
              <a:t>Bad</a:t>
            </a:r>
            <a:r>
              <a:rPr lang="de-DE" sz="2400" dirty="0"/>
              <a:t>: </a:t>
            </a:r>
            <a:r>
              <a:rPr lang="de-DE" sz="2400" dirty="0" smtClean="0"/>
              <a:t>	Linkfarbe </a:t>
            </a:r>
            <a:r>
              <a:rPr lang="de-DE" sz="2400" dirty="0"/>
              <a:t>in grün ändern</a:t>
            </a:r>
          </a:p>
          <a:p>
            <a:r>
              <a:rPr lang="de-DE" sz="2400" dirty="0" err="1">
                <a:solidFill>
                  <a:srgbClr val="008000"/>
                </a:solidFill>
              </a:rPr>
              <a:t>Good</a:t>
            </a:r>
            <a:r>
              <a:rPr lang="de-DE" sz="2400" dirty="0"/>
              <a:t>: </a:t>
            </a:r>
            <a:r>
              <a:rPr lang="de-DE" sz="2400" dirty="0" smtClean="0"/>
              <a:t>	Linkfarbe </a:t>
            </a:r>
            <a:r>
              <a:rPr lang="de-DE" sz="2400" dirty="0"/>
              <a:t>auf der (URL) soll </a:t>
            </a:r>
            <a:r>
              <a:rPr lang="de-DE" sz="2400" dirty="0" smtClean="0"/>
              <a:t>im</a:t>
            </a:r>
          </a:p>
          <a:p>
            <a:r>
              <a:rPr lang="de-DE" sz="2400" dirty="0"/>
              <a:t>	</a:t>
            </a:r>
            <a:r>
              <a:rPr lang="de-DE" sz="2400" dirty="0" err="1" smtClean="0"/>
              <a:t>Hoverzustand</a:t>
            </a:r>
            <a:r>
              <a:rPr lang="de-DE" sz="2400" dirty="0" smtClean="0"/>
              <a:t> </a:t>
            </a:r>
            <a:r>
              <a:rPr lang="de-DE" sz="2400" dirty="0"/>
              <a:t>den Farbwert #338328 haben. </a:t>
            </a:r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4040676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2922" r="11934"/>
          <a:stretch/>
        </p:blipFill>
        <p:spPr>
          <a:xfrm>
            <a:off x="0" y="0"/>
            <a:ext cx="9180512" cy="68721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Wir bestellen einen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Krabbenburger</a:t>
            </a:r>
            <a:endParaRPr lang="de-D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31800" y="2349352"/>
            <a:ext cx="8172450" cy="4248000"/>
          </a:xfrm>
        </p:spPr>
        <p:txBody>
          <a:bodyPr/>
          <a:lstStyle/>
          <a:p>
            <a:r>
              <a:rPr lang="de-DE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Wer?</a:t>
            </a:r>
          </a:p>
          <a:p>
            <a:r>
              <a:rPr lang="de-DE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Warum?</a:t>
            </a:r>
          </a:p>
          <a:p>
            <a:r>
              <a:rPr lang="de-DE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Wie?</a:t>
            </a:r>
          </a:p>
        </p:txBody>
      </p:sp>
      <p:pic>
        <p:nvPicPr>
          <p:cNvPr id="8" name="Bild 7" descr="Krabby_Pat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60648"/>
            <a:ext cx="1747912" cy="174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0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quidward.jpg"/>
          <p:cNvPicPr>
            <a:picLocks noChangeAspect="1"/>
          </p:cNvPicPr>
          <p:nvPr/>
        </p:nvPicPr>
        <p:blipFill rotWithShape="1">
          <a:blip r:embed="rId3" cstate="print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8294"/>
          <a:stretch/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pic>
        <p:nvPicPr>
          <p:cNvPr id="8" name="Bild 7" descr="593048_1304863946647_406_322.png"/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287325"/>
            <a:ext cx="2444098" cy="1938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 descr="OMGsquidward!.jpg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12" y="260648"/>
            <a:ext cx="2573552" cy="20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 9" descr="PrettyPatties.jpg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0" y="287326"/>
            <a:ext cx="2584562" cy="1938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Inhaltsplatzhalter 5"/>
          <p:cNvSpPr txBox="1">
            <a:spLocks/>
          </p:cNvSpPr>
          <p:nvPr/>
        </p:nvSpPr>
        <p:spPr>
          <a:xfrm>
            <a:off x="6349936" y="345750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Anspruch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39552" y="324845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Soll / Ist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Inhaltsplatzhalter 5"/>
          <p:cNvSpPr txBox="1">
            <a:spLocks/>
          </p:cNvSpPr>
          <p:nvPr/>
        </p:nvSpPr>
        <p:spPr>
          <a:xfrm>
            <a:off x="3397608" y="32484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Aufwand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95536" y="27089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2800" dirty="0" err="1" smtClean="0"/>
              <a:t>Wieviel</a:t>
            </a:r>
            <a:r>
              <a:rPr lang="de-DE" sz="2800" dirty="0" smtClean="0"/>
              <a:t> Zeit und Budget stehen für die</a:t>
            </a:r>
            <a:br>
              <a:rPr lang="de-DE" sz="2800" dirty="0" smtClean="0"/>
            </a:br>
            <a:r>
              <a:rPr lang="de-DE" sz="2800" dirty="0" smtClean="0"/>
              <a:t>Produktion zur Verfügung?</a:t>
            </a:r>
          </a:p>
          <a:p>
            <a:endParaRPr lang="de-DE" sz="2400" dirty="0" smtClean="0"/>
          </a:p>
          <a:p>
            <a:r>
              <a:rPr lang="de-DE" sz="2400" dirty="0" smtClean="0"/>
              <a:t>Viele Ticketmasken bieten Felder, um erwarteten und</a:t>
            </a:r>
            <a:br>
              <a:rPr lang="de-DE" sz="2400" dirty="0" smtClean="0"/>
            </a:br>
            <a:r>
              <a:rPr lang="de-DE" sz="2400" dirty="0" smtClean="0"/>
              <a:t>geleisteten Aufwand einzutragen.</a:t>
            </a:r>
          </a:p>
          <a:p>
            <a:endParaRPr lang="de-DE" sz="2400" dirty="0"/>
          </a:p>
          <a:p>
            <a:r>
              <a:rPr lang="de-DE" sz="2400" dirty="0" smtClean="0"/>
              <a:t>Diese Information ist am wichtigsten.</a:t>
            </a:r>
          </a:p>
        </p:txBody>
      </p:sp>
    </p:spTree>
    <p:extLst>
      <p:ext uri="{BB962C8B-B14F-4D97-AF65-F5344CB8AC3E}">
        <p14:creationId xmlns:p14="http://schemas.microsoft.com/office/powerpoint/2010/main" val="1022038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quidward.jpg"/>
          <p:cNvPicPr>
            <a:picLocks noChangeAspect="1"/>
          </p:cNvPicPr>
          <p:nvPr/>
        </p:nvPicPr>
        <p:blipFill rotWithShape="1">
          <a:blip r:embed="rId3" cstate="print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8294"/>
          <a:stretch/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pic>
        <p:nvPicPr>
          <p:cNvPr id="8" name="Bild 7" descr="593048_1304863946647_406_322.png"/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287325"/>
            <a:ext cx="2444098" cy="1938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 descr="OMGsquidward!.jp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12" y="260648"/>
            <a:ext cx="2573552" cy="20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 9" descr="PrettyPatties.jpg"/>
          <p:cNvPicPr>
            <a:picLocks noChangeAspect="1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0" y="287326"/>
            <a:ext cx="2584562" cy="1938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Inhaltsplatzhalter 5"/>
          <p:cNvSpPr txBox="1">
            <a:spLocks/>
          </p:cNvSpPr>
          <p:nvPr/>
        </p:nvSpPr>
        <p:spPr>
          <a:xfrm>
            <a:off x="6349936" y="345750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Anspruch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39552" y="324845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Soll / Ist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Inhaltsplatzhalter 5"/>
          <p:cNvSpPr txBox="1">
            <a:spLocks/>
          </p:cNvSpPr>
          <p:nvPr/>
        </p:nvSpPr>
        <p:spPr>
          <a:xfrm>
            <a:off x="3397608" y="32484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Aufwand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95536" y="27089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2800" dirty="0" smtClean="0"/>
              <a:t>Welche Rahmenbedingungen gibt es?</a:t>
            </a:r>
          </a:p>
          <a:p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Abgabetermin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Server / Version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Browser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Endgerät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Definition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done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4200130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el 4"/>
          <p:cNvSpPr txBox="1">
            <a:spLocks/>
          </p:cNvSpPr>
          <p:nvPr/>
        </p:nvSpPr>
        <p:spPr>
          <a:xfrm>
            <a:off x="431800" y="656692"/>
            <a:ext cx="6444456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Ab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in die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Produktion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!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8730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4404" t="2347" r="1887" b="35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420818" y="489789"/>
            <a:ext cx="6444456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Welche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Informationen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sind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unverzichtbar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?</a:t>
            </a:r>
          </a:p>
        </p:txBody>
      </p:sp>
      <p:sp>
        <p:nvSpPr>
          <p:cNvPr id="9" name="Titel 4"/>
          <p:cNvSpPr txBox="1">
            <a:spLocks/>
          </p:cNvSpPr>
          <p:nvPr/>
        </p:nvSpPr>
        <p:spPr>
          <a:xfrm>
            <a:off x="539552" y="2528900"/>
            <a:ext cx="6444456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/>
              <a:buChar char="•"/>
            </a:pPr>
            <a:r>
              <a:rPr lang="en-GB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Was?</a:t>
            </a:r>
          </a:p>
          <a:p>
            <a:pPr marL="685800" indent="-685800">
              <a:buFont typeface="Arial"/>
              <a:buChar char="•"/>
            </a:pPr>
            <a:r>
              <a:rPr lang="en-GB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?</a:t>
            </a:r>
          </a:p>
          <a:p>
            <a:pPr marL="685800" indent="-685800">
              <a:buFont typeface="Arial"/>
              <a:buChar char="•"/>
            </a:pPr>
            <a:r>
              <a:rPr lang="en-GB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Wohin</a:t>
            </a:r>
            <a:r>
              <a:rPr lang="en-GB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?</a:t>
            </a:r>
          </a:p>
          <a:p>
            <a:pPr marL="685800" indent="-685800">
              <a:buFont typeface="Arial"/>
              <a:buChar char="•"/>
            </a:pPr>
            <a:r>
              <a:rPr lang="en-GB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Womit</a:t>
            </a:r>
            <a:r>
              <a:rPr lang="en-GB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?</a:t>
            </a:r>
            <a:endParaRPr lang="en-GB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08322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>
            <a:alphaModFix amt="22000"/>
          </a:blip>
          <a:srcRect l="4404" t="2347" r="1887" b="35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420818" y="489789"/>
            <a:ext cx="6444456" cy="9001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solidFill>
                  <a:schemeClr val="accent3"/>
                </a:solidFill>
                <a:latin typeface="SpongeFont SquareType" charset="2"/>
                <a:cs typeface="SpongeFont SquareType" charset="2"/>
              </a:rPr>
              <a:t>Aus</a:t>
            </a:r>
            <a:r>
              <a:rPr lang="en-GB" dirty="0" smtClean="0">
                <a:solidFill>
                  <a:schemeClr val="accent3"/>
                </a:solidFill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solidFill>
                  <a:schemeClr val="accent3"/>
                </a:solidFill>
                <a:latin typeface="SpongeFont SquareType" charset="2"/>
                <a:cs typeface="SpongeFont SquareType" charset="2"/>
              </a:rPr>
              <a:t>vielen</a:t>
            </a:r>
            <a:r>
              <a:rPr lang="en-GB" dirty="0" smtClean="0">
                <a:solidFill>
                  <a:schemeClr val="accent3"/>
                </a:solidFill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solidFill>
                  <a:schemeClr val="accent3"/>
                </a:solidFill>
                <a:latin typeface="SpongeFont SquareType" charset="2"/>
                <a:cs typeface="SpongeFont SquareType" charset="2"/>
              </a:rPr>
              <a:t>wird</a:t>
            </a:r>
            <a:r>
              <a:rPr lang="en-GB" dirty="0" smtClean="0">
                <a:solidFill>
                  <a:schemeClr val="accent3"/>
                </a:solidFill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solidFill>
                  <a:schemeClr val="accent3"/>
                </a:solidFill>
                <a:latin typeface="SpongeFont SquareType" charset="2"/>
                <a:cs typeface="SpongeFont SquareType" charset="2"/>
              </a:rPr>
              <a:t>eins</a:t>
            </a:r>
            <a:r>
              <a:rPr lang="en-GB" dirty="0" smtClean="0">
                <a:solidFill>
                  <a:schemeClr val="accent3"/>
                </a:solidFill>
                <a:latin typeface="SpongeFont SquareType" charset="2"/>
                <a:cs typeface="SpongeFont SquareType" charset="2"/>
              </a:rPr>
              <a:t>!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18" y="1409657"/>
            <a:ext cx="1721768" cy="172176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854" y="3365819"/>
            <a:ext cx="2142586" cy="1071293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97" y="4869160"/>
            <a:ext cx="1657873" cy="18056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72" y="3501008"/>
            <a:ext cx="2627784" cy="987021"/>
          </a:xfrm>
          <a:prstGeom prst="rect">
            <a:avLst/>
          </a:prstGeom>
        </p:spPr>
      </p:pic>
      <p:sp>
        <p:nvSpPr>
          <p:cNvPr id="2" name="Eingebuchteter Pfeil nach rechts 1"/>
          <p:cNvSpPr/>
          <p:nvPr/>
        </p:nvSpPr>
        <p:spPr bwMode="auto">
          <a:xfrm>
            <a:off x="3491880" y="3284984"/>
            <a:ext cx="2520280" cy="1359325"/>
          </a:xfrm>
          <a:prstGeom prst="notchedRightArrow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2045490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3"/>
          <a:srcRect l="9286" r="233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431800" y="656692"/>
            <a:ext cx="7092528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bleibt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mein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Burger!?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99792" y="3501008"/>
            <a:ext cx="1512168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421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286" r="233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431800" y="656692"/>
            <a:ext cx="7092528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bleibt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mein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Burger!?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/>
          <a:srcRect l="6015" r="2053" b="8068"/>
          <a:stretch/>
        </p:blipFill>
        <p:spPr>
          <a:xfrm>
            <a:off x="3275856" y="1892056"/>
            <a:ext cx="2665911" cy="1999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0" y="1879408"/>
            <a:ext cx="2641895" cy="1981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/>
          <a:srcRect l="9705" r="17720"/>
          <a:stretch/>
        </p:blipFill>
        <p:spPr>
          <a:xfrm>
            <a:off x="251520" y="1882288"/>
            <a:ext cx="2592288" cy="2009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Inhaltsplatzhalter 5"/>
          <p:cNvSpPr>
            <a:spLocks noGrp="1"/>
          </p:cNvSpPr>
          <p:nvPr>
            <p:ph sz="quarter" idx="12"/>
          </p:nvPr>
        </p:nvSpPr>
        <p:spPr>
          <a:xfrm>
            <a:off x="251520" y="1293527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Feedback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Inhaltsplatzhalter 5"/>
          <p:cNvSpPr txBox="1">
            <a:spLocks/>
          </p:cNvSpPr>
          <p:nvPr/>
        </p:nvSpPr>
        <p:spPr>
          <a:xfrm>
            <a:off x="3275856" y="131768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Arbeit...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Inhaltsplatzhalter 5"/>
          <p:cNvSpPr txBox="1">
            <a:spLocks/>
          </p:cNvSpPr>
          <p:nvPr/>
        </p:nvSpPr>
        <p:spPr>
          <a:xfrm>
            <a:off x="6397072" y="1268760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Bearbeitet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Bild 2" descr="spongebob-to-do-list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r="9792"/>
          <a:stretch/>
        </p:blipFill>
        <p:spPr>
          <a:xfrm>
            <a:off x="251521" y="4581128"/>
            <a:ext cx="2592288" cy="2012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Inhaltsplatzhalter 5"/>
          <p:cNvSpPr txBox="1">
            <a:spLocks/>
          </p:cNvSpPr>
          <p:nvPr/>
        </p:nvSpPr>
        <p:spPr>
          <a:xfrm>
            <a:off x="251520" y="4005064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Abgelehnt!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53714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/>
          <a:srcRect l="10945" r="13955"/>
          <a:stretch/>
        </p:blipFill>
        <p:spPr>
          <a:xfrm>
            <a:off x="-1" y="-302"/>
            <a:ext cx="9144001" cy="6858302"/>
          </a:xfrm>
          <a:prstGeom prst="rect">
            <a:avLst/>
          </a:prstGeom>
        </p:spPr>
      </p:pic>
      <p:sp>
        <p:nvSpPr>
          <p:cNvPr id="10" name="Titel 4"/>
          <p:cNvSpPr txBox="1">
            <a:spLocks/>
          </p:cNvSpPr>
          <p:nvPr/>
        </p:nvSpPr>
        <p:spPr>
          <a:xfrm>
            <a:off x="431800" y="656692"/>
            <a:ext cx="7092528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Der Burger!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8081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l="9986" t="3428" r="1758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el 4"/>
          <p:cNvSpPr txBox="1">
            <a:spLocks/>
          </p:cNvSpPr>
          <p:nvPr/>
        </p:nvSpPr>
        <p:spPr>
          <a:xfrm>
            <a:off x="431800" y="656692"/>
            <a:ext cx="7092528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Das Ticket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kann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geschlossen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werden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!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25469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>
                <a:latin typeface="SpongeFont SquareType" charset="2"/>
                <a:cs typeface="SpongeFont SquareType" charset="2"/>
              </a:rPr>
              <a:t>Ich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bin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bere</a:t>
            </a:r>
            <a:r>
              <a:rPr lang="en-GB" baseline="30000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baseline="-25000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it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…</a:t>
            </a:r>
            <a:br>
              <a:rPr lang="en-GB" dirty="0" smtClean="0">
                <a:latin typeface="SpongeFont SquareType" charset="2"/>
                <a:cs typeface="SpongeFont SquareType" charset="2"/>
              </a:rPr>
            </a:br>
            <a:r>
              <a:rPr lang="en-GB" dirty="0" smtClean="0">
                <a:latin typeface="SpongeFont SquareType" charset="2"/>
                <a:cs typeface="SpongeFont SquareType" charset="2"/>
              </a:rPr>
              <a:t>…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Ich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bin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berei</a:t>
            </a:r>
            <a:r>
              <a:rPr lang="en-GB" baseline="30000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baseline="30000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t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!!!! </a:t>
            </a:r>
            <a:endParaRPr lang="en-GB" dirty="0">
              <a:latin typeface="SpongeFont SquareType" charset="2"/>
              <a:cs typeface="SpongeFont SquareType" charset="2"/>
            </a:endParaRP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SpongeDan</a:t>
            </a:r>
            <a:endParaRPr lang="de-DE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6136" y="4869160"/>
            <a:ext cx="1975632" cy="16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>
                <a:latin typeface="SpongeFont SquareType" charset="2"/>
                <a:cs typeface="SpongeFont SquareType" charset="2"/>
              </a:rPr>
              <a:t>Wer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soll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Tickets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schreiben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?</a:t>
            </a:r>
            <a:endParaRPr lang="en-GB" dirty="0"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02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The_Krusty_Krab_Season_4_design_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7566" cy="688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40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The_Krusty_Krab_Season_4_design_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7566" cy="6884339"/>
          </a:xfrm>
          <a:prstGeom prst="rect">
            <a:avLst/>
          </a:prstGeom>
          <a:effectLst>
            <a:innerShdw blurRad="152400" dist="2540000" dir="5400000">
              <a:schemeClr val="bg1">
                <a:alpha val="80000"/>
              </a:schemeClr>
            </a:innerShdw>
          </a:effectLst>
        </p:spPr>
      </p:pic>
      <p:grpSp>
        <p:nvGrpSpPr>
          <p:cNvPr id="4" name="Gruppierung 3"/>
          <p:cNvGrpSpPr/>
          <p:nvPr/>
        </p:nvGrpSpPr>
        <p:grpSpPr>
          <a:xfrm>
            <a:off x="-252536" y="3573016"/>
            <a:ext cx="3477964" cy="3111316"/>
            <a:chOff x="-252536" y="3573016"/>
            <a:chExt cx="3477964" cy="3111316"/>
          </a:xfrm>
        </p:grpSpPr>
        <p:grpSp>
          <p:nvGrpSpPr>
            <p:cNvPr id="2" name="Gruppierung 1"/>
            <p:cNvGrpSpPr/>
            <p:nvPr/>
          </p:nvGrpSpPr>
          <p:grpSpPr>
            <a:xfrm>
              <a:off x="-252536" y="3894018"/>
              <a:ext cx="3477964" cy="2790314"/>
              <a:chOff x="-252536" y="3894018"/>
              <a:chExt cx="3477964" cy="2790314"/>
            </a:xfrm>
          </p:grpSpPr>
          <p:pic>
            <p:nvPicPr>
              <p:cNvPr id="12" name="Bild 11" descr="Nat_Peterson_Full_Body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-252536" y="4293096"/>
                <a:ext cx="2106930" cy="2106930"/>
              </a:xfrm>
              <a:prstGeom prst="rect">
                <a:avLst/>
              </a:prstGeom>
            </p:spPr>
          </p:pic>
          <p:pic>
            <p:nvPicPr>
              <p:cNvPr id="13" name="Bild 12" descr="Fre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00" y="3894018"/>
                <a:ext cx="2793628" cy="2790314"/>
              </a:xfrm>
              <a:prstGeom prst="rect">
                <a:avLst/>
              </a:prstGeom>
            </p:spPr>
          </p:pic>
        </p:grpSp>
        <p:sp>
          <p:nvSpPr>
            <p:cNvPr id="3" name="Textfeld 2"/>
            <p:cNvSpPr txBox="1"/>
            <p:nvPr/>
          </p:nvSpPr>
          <p:spPr>
            <a:xfrm>
              <a:off x="395536" y="3573016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20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Der Kunde</a:t>
              </a:r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2267744" y="2936193"/>
            <a:ext cx="2363536" cy="3463833"/>
            <a:chOff x="3072560" y="2936193"/>
            <a:chExt cx="2363536" cy="3463833"/>
          </a:xfrm>
        </p:grpSpPr>
        <p:pic>
          <p:nvPicPr>
            <p:cNvPr id="15" name="Bild 14" descr="Squidward_Tentacle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760" y="3403471"/>
              <a:ext cx="1363777" cy="2996555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3072560" y="2936193"/>
              <a:ext cx="2363536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20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Der Projektmanager</a:t>
              </a: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4499992" y="3086539"/>
            <a:ext cx="2572742" cy="3451700"/>
            <a:chOff x="6559886" y="3125017"/>
            <a:chExt cx="2572742" cy="3451700"/>
          </a:xfrm>
        </p:grpSpPr>
        <p:pic>
          <p:nvPicPr>
            <p:cNvPr id="14" name="Bild 13" descr="OldSpongeBobStock5-25-1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59886" y="3393393"/>
              <a:ext cx="2122216" cy="3183324"/>
            </a:xfrm>
            <a:prstGeom prst="rect">
              <a:avLst/>
            </a:prstGeom>
          </p:spPr>
        </p:pic>
        <p:sp>
          <p:nvSpPr>
            <p:cNvPr id="11" name="Textfeld 10"/>
            <p:cNvSpPr txBox="1"/>
            <p:nvPr/>
          </p:nvSpPr>
          <p:spPr>
            <a:xfrm>
              <a:off x="6769092" y="3125017"/>
              <a:ext cx="2363536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20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Die Produktion</a:t>
              </a:r>
            </a:p>
          </p:txBody>
        </p:sp>
      </p:grpSp>
      <p:grpSp>
        <p:nvGrpSpPr>
          <p:cNvPr id="17" name="Gruppierung 16"/>
          <p:cNvGrpSpPr/>
          <p:nvPr/>
        </p:nvGrpSpPr>
        <p:grpSpPr>
          <a:xfrm>
            <a:off x="6600952" y="3429000"/>
            <a:ext cx="2363536" cy="2859769"/>
            <a:chOff x="6600952" y="3378696"/>
            <a:chExt cx="2363536" cy="2859769"/>
          </a:xfrm>
        </p:grpSpPr>
        <p:pic>
          <p:nvPicPr>
            <p:cNvPr id="9" name="Bild 8" descr="Patrick_star_fis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83884" y="3894018"/>
              <a:ext cx="1752474" cy="234444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6600952" y="3378696"/>
              <a:ext cx="2363536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20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Der </a:t>
              </a:r>
              <a:r>
                <a:rPr lang="de-DE" sz="2000" dirty="0" err="1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Accountmanager</a:t>
              </a:r>
              <a:endParaRPr lang="de-DE" sz="2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09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The_Krusty_Krab_Season_4_design_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7566" cy="6884339"/>
          </a:xfrm>
          <a:prstGeom prst="rect">
            <a:avLst/>
          </a:prstGeom>
          <a:effectLst>
            <a:innerShdw blurRad="152400" dist="2540000" dir="5400000">
              <a:schemeClr val="bg1">
                <a:alpha val="80000"/>
              </a:schemeClr>
            </a:innerShdw>
          </a:effectLst>
        </p:spPr>
      </p:pic>
      <p:pic>
        <p:nvPicPr>
          <p:cNvPr id="12" name="Bild 11" descr="Nat_Peterson_Full_Body.png"/>
          <p:cNvPicPr>
            <a:picLocks noChangeAspect="1"/>
          </p:cNvPicPr>
          <p:nvPr/>
        </p:nvPicPr>
        <p:blipFill>
          <a:blip r:embed="rId4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2536" y="4293096"/>
            <a:ext cx="2106930" cy="2106930"/>
          </a:xfrm>
          <a:prstGeom prst="rect">
            <a:avLst/>
          </a:prstGeom>
        </p:spPr>
      </p:pic>
      <p:pic>
        <p:nvPicPr>
          <p:cNvPr id="13" name="Bild 12" descr="Fred.png"/>
          <p:cNvPicPr>
            <a:picLocks noChangeAspect="1"/>
          </p:cNvPicPr>
          <p:nvPr/>
        </p:nvPicPr>
        <p:blipFill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894018"/>
            <a:ext cx="2793628" cy="2790314"/>
          </a:xfrm>
          <a:prstGeom prst="rect">
            <a:avLst/>
          </a:prstGeom>
        </p:spPr>
      </p:pic>
      <p:pic>
        <p:nvPicPr>
          <p:cNvPr id="15" name="Bild 14" descr="Squidward_Tentacl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44" y="3403471"/>
            <a:ext cx="1363777" cy="29965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67744" y="2936193"/>
            <a:ext cx="236353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2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Der Projektmanager</a:t>
            </a:r>
          </a:p>
        </p:txBody>
      </p:sp>
      <p:pic>
        <p:nvPicPr>
          <p:cNvPr id="14" name="Bild 13" descr="OldSpongeBobStock5-25-13.png"/>
          <p:cNvPicPr>
            <a:picLocks noChangeAspect="1"/>
          </p:cNvPicPr>
          <p:nvPr/>
        </p:nvPicPr>
        <p:blipFill>
          <a:blip r:embed="rId7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9992" y="3354915"/>
            <a:ext cx="2122216" cy="3183324"/>
          </a:xfrm>
          <a:prstGeom prst="rect">
            <a:avLst/>
          </a:prstGeom>
        </p:spPr>
      </p:pic>
      <p:pic>
        <p:nvPicPr>
          <p:cNvPr id="9" name="Bild 8" descr="Patrick_star_fish.png"/>
          <p:cNvPicPr>
            <a:picLocks noChangeAspect="1"/>
          </p:cNvPicPr>
          <p:nvPr/>
        </p:nvPicPr>
        <p:blipFill>
          <a:blip r:embed="rId8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3884" y="3944322"/>
            <a:ext cx="1752474" cy="23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3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>
                <a:latin typeface="SpongeFont SquareType" charset="2"/>
                <a:cs typeface="SpongeFont SquareType" charset="2"/>
              </a:rPr>
              <a:t>Warum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Tickets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schreiben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?</a:t>
            </a:r>
            <a:endParaRPr lang="en-GB" dirty="0"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3586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/>
          <a:srcRect r="2049" b="2049"/>
          <a:stretch/>
        </p:blipFill>
        <p:spPr>
          <a:xfrm>
            <a:off x="-36511" y="-27384"/>
            <a:ext cx="9180512" cy="6885384"/>
          </a:xfrm>
          <a:prstGeom prst="rect">
            <a:avLst/>
          </a:prstGeom>
        </p:spPr>
      </p:pic>
      <p:pic>
        <p:nvPicPr>
          <p:cNvPr id="6" name="Bild 5" descr="Squidward_Tentac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573016"/>
            <a:ext cx="1363777" cy="2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8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sz="quarter" idx="12"/>
          </p:nvPr>
        </p:nvSpPr>
        <p:spPr>
          <a:xfrm>
            <a:off x="431800" y="2022004"/>
            <a:ext cx="8172450" cy="4277196"/>
          </a:xfrm>
        </p:spPr>
        <p:txBody>
          <a:bodyPr/>
          <a:lstStyle/>
          <a:p>
            <a:pPr lvl="2"/>
            <a:endParaRPr lang="en-US" sz="2700" dirty="0"/>
          </a:p>
          <a:p>
            <a:pPr lvl="2"/>
            <a:r>
              <a:rPr lang="en-US" sz="2700" dirty="0" err="1" smtClean="0"/>
              <a:t>Herausforderungen</a:t>
            </a:r>
            <a:endParaRPr lang="en-US" sz="2700" dirty="0" smtClean="0"/>
          </a:p>
          <a:p>
            <a:pPr marL="457200" lvl="2" indent="-457200">
              <a:buFont typeface="Wingdings" charset="2"/>
              <a:buChar char="v"/>
            </a:pPr>
            <a:r>
              <a:rPr lang="en-US" sz="2700" dirty="0" err="1" smtClean="0"/>
              <a:t>Minimalinvasivität</a:t>
            </a:r>
            <a:r>
              <a:rPr lang="en-US" sz="2700" dirty="0" smtClean="0"/>
              <a:t> </a:t>
            </a:r>
            <a:r>
              <a:rPr lang="en-US" sz="2700" dirty="0" err="1" smtClean="0"/>
              <a:t>ablösen</a:t>
            </a:r>
            <a:endParaRPr lang="en-US" sz="2700" dirty="0" smtClean="0"/>
          </a:p>
          <a:p>
            <a:pPr marL="457200" lvl="2" indent="-457200">
              <a:buFont typeface="Wingdings" charset="2"/>
              <a:buChar char="v"/>
            </a:pPr>
            <a:r>
              <a:rPr lang="en-US" sz="2700" dirty="0" smtClean="0"/>
              <a:t>Keep the best… …lose the rest</a:t>
            </a:r>
          </a:p>
          <a:p>
            <a:pPr marL="457200" lvl="2" indent="-457200">
              <a:buFont typeface="Wingdings" charset="2"/>
              <a:buChar char="v"/>
            </a:pPr>
            <a:r>
              <a:rPr lang="en-US" sz="2700" dirty="0" err="1" smtClean="0"/>
              <a:t>Personalfluctuation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err="1" smtClean="0"/>
              <a:t>minimieren</a:t>
            </a:r>
            <a:endParaRPr lang="en-US" sz="27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/>
          <a:srcRect l="869" r="25960"/>
          <a:stretch/>
        </p:blipFill>
        <p:spPr>
          <a:xfrm>
            <a:off x="1" y="-171400"/>
            <a:ext cx="9144000" cy="7029400"/>
          </a:xfrm>
          <a:prstGeom prst="rect">
            <a:avLst/>
          </a:prstGeom>
        </p:spPr>
      </p:pic>
      <p:sp>
        <p:nvSpPr>
          <p:cNvPr id="6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Best case…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8571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_MASTER">
  <a:themeElements>
    <a:clrScheme name="triplesense | DC PPT">
      <a:dk1>
        <a:srgbClr val="3D3D3D"/>
      </a:dk1>
      <a:lt1>
        <a:sysClr val="window" lastClr="FFFFFF"/>
      </a:lt1>
      <a:dk2>
        <a:srgbClr val="63666B"/>
      </a:dk2>
      <a:lt2>
        <a:srgbClr val="E5E5E2"/>
      </a:lt2>
      <a:accent1>
        <a:srgbClr val="46627B"/>
      </a:accent1>
      <a:accent2>
        <a:srgbClr val="8B005B"/>
      </a:accent2>
      <a:accent3>
        <a:srgbClr val="81AF1F"/>
      </a:accent3>
      <a:accent4>
        <a:srgbClr val="F9412B"/>
      </a:accent4>
      <a:accent5>
        <a:srgbClr val="00CFFF"/>
      </a:accent5>
      <a:accent6>
        <a:srgbClr val="46627B"/>
      </a:accent6>
      <a:hlink>
        <a:srgbClr val="81AF1F"/>
      </a:hlink>
      <a:folHlink>
        <a:srgbClr val="81AF1F"/>
      </a:folHlink>
    </a:clrScheme>
    <a:fontScheme name="triplesense | DF P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bg1">
              <a:lumMod val="75000"/>
            </a:schemeClr>
          </a:solidFill>
        </a:ln>
        <a:effectLst>
          <a:outerShdw blurRad="127000" dist="38100" dir="2700000" algn="tl" rotWithShape="0">
            <a:srgbClr val="3D3D3D">
              <a:alpha val="40000"/>
            </a:srgbClr>
          </a:outerShdw>
        </a:effectLst>
        <a:extLst/>
      </a:spPr>
      <a:bodyPr wrap="square" lIns="180000" tIns="108000" rIns="180000" bIns="108000" anchor="t" anchorCtr="0">
        <a:prstTxWarp prst="textNoShape">
          <a:avLst/>
        </a:prstTxWarp>
      </a:bodyPr>
      <a:lstStyle>
        <a:defPPr eaLnBrk="0" hangingPunct="0">
          <a:buClr>
            <a:srgbClr val="5B7F93"/>
          </a:buClr>
          <a:buSzPct val="100000"/>
          <a:tabLst>
            <a:tab pos="729206" algn="l"/>
            <a:tab pos="1136237" algn="l"/>
            <a:tab pos="1543270" algn="l"/>
            <a:tab pos="1950301" algn="l"/>
            <a:tab pos="3576990" algn="r"/>
            <a:tab pos="3985460" algn="l"/>
            <a:tab pos="4392492" algn="l"/>
            <a:tab pos="4799524" algn="l"/>
            <a:tab pos="5206556" algn="l"/>
            <a:tab pos="5613588" algn="l"/>
            <a:tab pos="6020619" algn="l"/>
            <a:tab pos="6427651" algn="l"/>
            <a:tab pos="6834683" algn="l"/>
            <a:tab pos="7241715" algn="l"/>
            <a:tab pos="7648746" algn="l"/>
            <a:tab pos="8055779" algn="l"/>
            <a:tab pos="8462810" algn="l"/>
          </a:tabLst>
          <a:defRPr sz="1600" dirty="0" smtClean="0"/>
        </a:defPPr>
      </a:lstStyle>
    </a:spDef>
    <a:lnDef>
      <a:spPr>
        <a:ln w="12700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TS_MASTER</Template>
  <TotalTime>0</TotalTime>
  <Words>641</Words>
  <Application>Microsoft Macintosh PowerPoint</Application>
  <PresentationFormat>Bildschirmpräsentation (4:3)</PresentationFormat>
  <Paragraphs>195</Paragraphs>
  <Slides>29</Slides>
  <Notes>28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TS_MASTER</vt:lpstr>
      <vt:lpstr>Willkommen im  TSR Bar &amp; Grill</vt:lpstr>
      <vt:lpstr>Wir bestellen einen Krabbenburger</vt:lpstr>
      <vt:lpstr>Wer soll Tickets schreiben?</vt:lpstr>
      <vt:lpstr>PowerPoint-Präsentation</vt:lpstr>
      <vt:lpstr>PowerPoint-Präsentation</vt:lpstr>
      <vt:lpstr>PowerPoint-Präsentation</vt:lpstr>
      <vt:lpstr>Warum Tickets schreiben?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Vom Grill auf den Teller…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Ich bin bereiiiit… …Ich bin bereiiiit!!!! </vt:lpstr>
    </vt:vector>
  </TitlesOfParts>
  <Manager>JS / KP</Manager>
  <Company>Triplesense Reply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visionary Purpose for TSR</dc:title>
  <dc:subject>Strategie 2014 / 2015</dc:subject>
  <dc:creator>MOS</dc:creator>
  <cp:keywords/>
  <dc:description/>
  <cp:lastModifiedBy>Daniel Fitzpatrick</cp:lastModifiedBy>
  <cp:revision>448</cp:revision>
  <dcterms:created xsi:type="dcterms:W3CDTF">2014-09-30T07:13:34Z</dcterms:created>
  <dcterms:modified xsi:type="dcterms:W3CDTF">2017-05-11T11:17:48Z</dcterms:modified>
  <cp:category/>
</cp:coreProperties>
</file>